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B482D-C6EB-41DD-93FA-B05DB6FAE05F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22FDE-40C3-4577-AC27-9D736F7BE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22FDE-40C3-4577-AC27-9D736F7BEE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0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5D8F6-3DDA-C9AF-C031-9D802A125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60D122-890B-CA6D-4F19-09D9E991C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6A73A1-DF6B-0689-0814-548A123A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879E9-6CC4-B809-622A-A71AD7F3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B43EA-89F0-9511-D052-475133C6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2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94ABC-ABFA-1AE7-3FBD-1E34DFE7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311242-DD05-74BA-8D5E-A42F4C1F9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3D4246-6620-C07E-72D1-0257CEB6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0109D-4AB3-DFFE-3508-0EAF8D87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F0D7E5-46FB-545A-018C-7198092F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6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B766F6-F08C-348D-1E8B-72E518B6C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CC4B4-7B46-2D5B-87F5-DCF265AF9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D46444-9960-C9FD-0DDF-1EF5434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005A3-715F-D634-F19F-08F494F0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D6694-CEB5-CDFE-B655-1942B129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14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F6DA2-09F1-4F66-3FD5-286FA721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4F159-1097-4C33-1CD4-0BBBCB98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967F2-C7E0-C806-CC98-C5FAA930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FAD2D-0AA1-69D5-972E-67DCB2D5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C475D-6DEE-2AE1-89CC-D4C095D5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29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68AC3-478B-06C6-0305-1B05DEBA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912078-C6B7-1EF8-F8B0-578C3F349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8DCB2A-74CF-14B3-59F6-A5E851BA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80C4A-5BDB-484B-2C3C-7CF0D00A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224C2-AA29-B0E0-68F1-2EB00EA2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66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754E7-7AF3-000D-C8D3-D34F8D09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4081E-383A-4CFD-9789-2616FEA90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74FB27-AEEF-B08A-D15B-15035A78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1DA0B5-6DF0-7668-5D62-B2FD257A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40ABB4-0BB6-27B5-ECA0-4D8BEFB4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9AFD78-A035-C91D-5990-09F552F8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69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0C371-5FB9-46BF-26DA-F002ECE0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0E1435-6EF9-CF1E-04F0-4AE059338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EBB26-6231-69C6-2D74-2CD22DB8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07232-3D01-CD27-8DF7-A2DDF9B5E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8EA79B-A76A-4CCC-5863-D714A3426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4FCD1F-5DB9-FFC0-4A91-461181BB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60719B-E461-1647-ED4A-D01481D9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0FF064-45E2-6EB0-5D5D-4988DC3C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75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09009-F55D-7E44-5109-F584F5F2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9E6EE3-E54A-1808-DFF2-B40D17C5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11B663-455C-FEA2-201D-2A73A4E4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326FB8-6A34-DA86-08A3-8C8BE405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987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A391AB-9202-3A61-308E-CC43FFF9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350FE-9172-7F23-F783-EDBAE38A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866F80-D1B8-8CD0-F00A-FB235614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3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A18DC-7C04-F86D-E2CD-72EDEBAA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81627-23FD-DD3C-6E1F-CC1328EE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365D23-38C0-18E8-6851-9B321FD5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82AF73-9372-DFFC-3CFB-32782D876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97A1B2-53C1-09E6-0CB0-FD5A19DD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47BAE-9F62-D8F8-CA51-F403F3C4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3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87F4E-7080-7B51-405D-5B0B692F4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021AF8-64F5-B109-C36F-5AA1D368A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4CDFF0-0E81-4312-A2C7-EA894FAB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B6C6B8-7ADF-81AF-A31E-8CEFEFA6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5C202-3B05-9CB6-5AB7-E1D9C1CE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C8BA8A-EE32-DE0C-6BB4-373221F8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7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7350DD-8384-D487-BE2E-4F1AD6FF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425E6B-0CCA-9E95-79FF-8D9CFBE16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EDF64-84B0-3D57-7F30-6DEC19EA6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A5432B-3449-40CA-AE33-EACB9250E9FB}" type="datetimeFigureOut">
              <a:rPr lang="zh-CN" altLang="en-US" smtClean="0"/>
              <a:t>2025/9/21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8AE56-5494-D5CA-8FF4-8776DB3CF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755A5C-F128-20D3-F96A-10F2A05C9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46832E-B7E0-445B-AB06-7860BED2B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9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C9661-91CD-9AB5-8B3B-9B687526F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百万立方选址建议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702355-DA5E-BA3B-66E7-518C46B8D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——</a:t>
            </a:r>
            <a:r>
              <a:rPr lang="zh-CN" altLang="en-US" dirty="0"/>
              <a:t>辽宁省大连市甘井子区小平岛社区</a:t>
            </a:r>
          </a:p>
        </p:txBody>
      </p:sp>
    </p:spTree>
    <p:extLst>
      <p:ext uri="{BB962C8B-B14F-4D97-AF65-F5344CB8AC3E}">
        <p14:creationId xmlns:p14="http://schemas.microsoft.com/office/powerpoint/2010/main" val="53525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地图&#10;&#10;AI 生成的内容可能不正确。">
            <a:extLst>
              <a:ext uri="{FF2B5EF4-FFF2-40B4-BE49-F238E27FC236}">
                <a16:creationId xmlns:a16="http://schemas.microsoft.com/office/drawing/2014/main" id="{75AC397B-9CFA-C73A-5FD1-9D770DC1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081" cy="539791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31F239-DEC1-2DE6-8304-62E4A4A4B1E7}"/>
              </a:ext>
            </a:extLst>
          </p:cNvPr>
          <p:cNvSpPr txBox="1"/>
          <p:nvPr/>
        </p:nvSpPr>
        <p:spPr>
          <a:xfrm>
            <a:off x="481781" y="5574890"/>
            <a:ext cx="1151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沙俄故郡，中华新府；星分奎壁，地接辽东。襟三江而带海河，控渤海而引朝韩；物华天宝，日照射星海之墟；人杰地灵，薄公下秦城之榻。雄州雾列，俊采星驰。台隍枕中日之交，宾主尽东北之美。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30EB5-F13B-F93F-BDB3-7C878923F5CB}"/>
              </a:ext>
            </a:extLst>
          </p:cNvPr>
          <p:cNvSpPr txBox="1"/>
          <p:nvPr/>
        </p:nvSpPr>
        <p:spPr>
          <a:xfrm>
            <a:off x="589935" y="796413"/>
            <a:ext cx="535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战略位置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86E052C2-A563-491F-C9EF-598624213A81}"/>
              </a:ext>
            </a:extLst>
          </p:cNvPr>
          <p:cNvSpPr/>
          <p:nvPr/>
        </p:nvSpPr>
        <p:spPr>
          <a:xfrm>
            <a:off x="3677265" y="2358902"/>
            <a:ext cx="2458064" cy="3039008"/>
          </a:xfrm>
          <a:custGeom>
            <a:avLst/>
            <a:gdLst>
              <a:gd name="connsiteX0" fmla="*/ 2458064 w 2458064"/>
              <a:gd name="connsiteY0" fmla="*/ 10672 h 3137330"/>
              <a:gd name="connsiteX1" fmla="*/ 2408903 w 2458064"/>
              <a:gd name="connsiteY1" fmla="*/ 840 h 3137330"/>
              <a:gd name="connsiteX2" fmla="*/ 1877961 w 2458064"/>
              <a:gd name="connsiteY2" fmla="*/ 20504 h 3137330"/>
              <a:gd name="connsiteX3" fmla="*/ 1769806 w 2458064"/>
              <a:gd name="connsiteY3" fmla="*/ 50001 h 3137330"/>
              <a:gd name="connsiteX4" fmla="*/ 1730477 w 2458064"/>
              <a:gd name="connsiteY4" fmla="*/ 59833 h 3137330"/>
              <a:gd name="connsiteX5" fmla="*/ 1661651 w 2458064"/>
              <a:gd name="connsiteY5" fmla="*/ 69666 h 3137330"/>
              <a:gd name="connsiteX6" fmla="*/ 1524000 w 2458064"/>
              <a:gd name="connsiteY6" fmla="*/ 108995 h 3137330"/>
              <a:gd name="connsiteX7" fmla="*/ 1327354 w 2458064"/>
              <a:gd name="connsiteY7" fmla="*/ 197485 h 3137330"/>
              <a:gd name="connsiteX8" fmla="*/ 1278193 w 2458064"/>
              <a:gd name="connsiteY8" fmla="*/ 217150 h 3137330"/>
              <a:gd name="connsiteX9" fmla="*/ 1219200 w 2458064"/>
              <a:gd name="connsiteY9" fmla="*/ 246646 h 3137330"/>
              <a:gd name="connsiteX10" fmla="*/ 1091380 w 2458064"/>
              <a:gd name="connsiteY10" fmla="*/ 295808 h 3137330"/>
              <a:gd name="connsiteX11" fmla="*/ 1061883 w 2458064"/>
              <a:gd name="connsiteY11" fmla="*/ 325304 h 3137330"/>
              <a:gd name="connsiteX12" fmla="*/ 1022554 w 2458064"/>
              <a:gd name="connsiteY12" fmla="*/ 344969 h 3137330"/>
              <a:gd name="connsiteX13" fmla="*/ 983225 w 2458064"/>
              <a:gd name="connsiteY13" fmla="*/ 374466 h 3137330"/>
              <a:gd name="connsiteX14" fmla="*/ 894735 w 2458064"/>
              <a:gd name="connsiteY14" fmla="*/ 423627 h 3137330"/>
              <a:gd name="connsiteX15" fmla="*/ 865238 w 2458064"/>
              <a:gd name="connsiteY15" fmla="*/ 453124 h 3137330"/>
              <a:gd name="connsiteX16" fmla="*/ 835741 w 2458064"/>
              <a:gd name="connsiteY16" fmla="*/ 472788 h 3137330"/>
              <a:gd name="connsiteX17" fmla="*/ 796412 w 2458064"/>
              <a:gd name="connsiteY17" fmla="*/ 502285 h 3137330"/>
              <a:gd name="connsiteX18" fmla="*/ 747251 w 2458064"/>
              <a:gd name="connsiteY18" fmla="*/ 551446 h 3137330"/>
              <a:gd name="connsiteX19" fmla="*/ 688258 w 2458064"/>
              <a:gd name="connsiteY19" fmla="*/ 620272 h 3137330"/>
              <a:gd name="connsiteX20" fmla="*/ 639096 w 2458064"/>
              <a:gd name="connsiteY20" fmla="*/ 659601 h 3137330"/>
              <a:gd name="connsiteX21" fmla="*/ 609600 w 2458064"/>
              <a:gd name="connsiteY21" fmla="*/ 679266 h 3137330"/>
              <a:gd name="connsiteX22" fmla="*/ 530941 w 2458064"/>
              <a:gd name="connsiteY22" fmla="*/ 748092 h 3137330"/>
              <a:gd name="connsiteX23" fmla="*/ 491612 w 2458064"/>
              <a:gd name="connsiteY23" fmla="*/ 767756 h 3137330"/>
              <a:gd name="connsiteX24" fmla="*/ 462116 w 2458064"/>
              <a:gd name="connsiteY24" fmla="*/ 797253 h 3137330"/>
              <a:gd name="connsiteX25" fmla="*/ 393290 w 2458064"/>
              <a:gd name="connsiteY25" fmla="*/ 895575 h 3137330"/>
              <a:gd name="connsiteX26" fmla="*/ 373625 w 2458064"/>
              <a:gd name="connsiteY26" fmla="*/ 944737 h 3137330"/>
              <a:gd name="connsiteX27" fmla="*/ 344129 w 2458064"/>
              <a:gd name="connsiteY27" fmla="*/ 984066 h 3137330"/>
              <a:gd name="connsiteX28" fmla="*/ 324464 w 2458064"/>
              <a:gd name="connsiteY28" fmla="*/ 1013563 h 3137330"/>
              <a:gd name="connsiteX29" fmla="*/ 294967 w 2458064"/>
              <a:gd name="connsiteY29" fmla="*/ 1092221 h 3137330"/>
              <a:gd name="connsiteX30" fmla="*/ 285135 w 2458064"/>
              <a:gd name="connsiteY30" fmla="*/ 1141382 h 3137330"/>
              <a:gd name="connsiteX31" fmla="*/ 255638 w 2458064"/>
              <a:gd name="connsiteY31" fmla="*/ 1190543 h 3137330"/>
              <a:gd name="connsiteX32" fmla="*/ 186812 w 2458064"/>
              <a:gd name="connsiteY32" fmla="*/ 1416685 h 3137330"/>
              <a:gd name="connsiteX33" fmla="*/ 127819 w 2458064"/>
              <a:gd name="connsiteY33" fmla="*/ 1682156 h 3137330"/>
              <a:gd name="connsiteX34" fmla="*/ 39329 w 2458064"/>
              <a:gd name="connsiteY34" fmla="*/ 2252427 h 3137330"/>
              <a:gd name="connsiteX35" fmla="*/ 0 w 2458064"/>
              <a:gd name="connsiteY35" fmla="*/ 2498233 h 3137330"/>
              <a:gd name="connsiteX36" fmla="*/ 9832 w 2458064"/>
              <a:gd name="connsiteY36" fmla="*/ 2881692 h 3137330"/>
              <a:gd name="connsiteX37" fmla="*/ 19664 w 2458064"/>
              <a:gd name="connsiteY37" fmla="*/ 3137330 h 313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8064" h="3137330">
                <a:moveTo>
                  <a:pt x="2458064" y="10672"/>
                </a:moveTo>
                <a:cubicBezTo>
                  <a:pt x="2441677" y="7395"/>
                  <a:pt x="2425615" y="840"/>
                  <a:pt x="2408903" y="840"/>
                </a:cubicBezTo>
                <a:cubicBezTo>
                  <a:pt x="2013454" y="840"/>
                  <a:pt x="2091664" y="-6208"/>
                  <a:pt x="1877961" y="20504"/>
                </a:cubicBezTo>
                <a:cubicBezTo>
                  <a:pt x="1788976" y="42752"/>
                  <a:pt x="1898431" y="14922"/>
                  <a:pt x="1769806" y="50001"/>
                </a:cubicBezTo>
                <a:cubicBezTo>
                  <a:pt x="1756769" y="53556"/>
                  <a:pt x="1743772" y="57416"/>
                  <a:pt x="1730477" y="59833"/>
                </a:cubicBezTo>
                <a:cubicBezTo>
                  <a:pt x="1707676" y="63979"/>
                  <a:pt x="1684376" y="65121"/>
                  <a:pt x="1661651" y="69666"/>
                </a:cubicBezTo>
                <a:cubicBezTo>
                  <a:pt x="1621473" y="77702"/>
                  <a:pt x="1563697" y="93557"/>
                  <a:pt x="1524000" y="108995"/>
                </a:cubicBezTo>
                <a:cubicBezTo>
                  <a:pt x="1344564" y="178776"/>
                  <a:pt x="1467780" y="132672"/>
                  <a:pt x="1327354" y="197485"/>
                </a:cubicBezTo>
                <a:cubicBezTo>
                  <a:pt x="1311329" y="204881"/>
                  <a:pt x="1294260" y="209847"/>
                  <a:pt x="1278193" y="217150"/>
                </a:cubicBezTo>
                <a:cubicBezTo>
                  <a:pt x="1258178" y="226248"/>
                  <a:pt x="1239720" y="238754"/>
                  <a:pt x="1219200" y="246646"/>
                </a:cubicBezTo>
                <a:cubicBezTo>
                  <a:pt x="1149205" y="273567"/>
                  <a:pt x="1153313" y="254520"/>
                  <a:pt x="1091380" y="295808"/>
                </a:cubicBezTo>
                <a:cubicBezTo>
                  <a:pt x="1079810" y="303521"/>
                  <a:pt x="1073198" y="317222"/>
                  <a:pt x="1061883" y="325304"/>
                </a:cubicBezTo>
                <a:cubicBezTo>
                  <a:pt x="1049956" y="333823"/>
                  <a:pt x="1034983" y="337201"/>
                  <a:pt x="1022554" y="344969"/>
                </a:cubicBezTo>
                <a:cubicBezTo>
                  <a:pt x="1008658" y="353654"/>
                  <a:pt x="997121" y="365781"/>
                  <a:pt x="983225" y="374466"/>
                </a:cubicBezTo>
                <a:cubicBezTo>
                  <a:pt x="927189" y="409488"/>
                  <a:pt x="955961" y="377707"/>
                  <a:pt x="894735" y="423627"/>
                </a:cubicBezTo>
                <a:cubicBezTo>
                  <a:pt x="883611" y="431970"/>
                  <a:pt x="875920" y="444222"/>
                  <a:pt x="865238" y="453124"/>
                </a:cubicBezTo>
                <a:cubicBezTo>
                  <a:pt x="856160" y="460689"/>
                  <a:pt x="845357" y="465920"/>
                  <a:pt x="835741" y="472788"/>
                </a:cubicBezTo>
                <a:cubicBezTo>
                  <a:pt x="822406" y="482313"/>
                  <a:pt x="809522" y="492453"/>
                  <a:pt x="796412" y="502285"/>
                </a:cubicBezTo>
                <a:cubicBezTo>
                  <a:pt x="743977" y="580940"/>
                  <a:pt x="812797" y="485901"/>
                  <a:pt x="747251" y="551446"/>
                </a:cubicBezTo>
                <a:cubicBezTo>
                  <a:pt x="656924" y="641771"/>
                  <a:pt x="773877" y="545355"/>
                  <a:pt x="688258" y="620272"/>
                </a:cubicBezTo>
                <a:cubicBezTo>
                  <a:pt x="672465" y="634091"/>
                  <a:pt x="655885" y="647009"/>
                  <a:pt x="639096" y="659601"/>
                </a:cubicBezTo>
                <a:cubicBezTo>
                  <a:pt x="629643" y="666691"/>
                  <a:pt x="618678" y="671701"/>
                  <a:pt x="609600" y="679266"/>
                </a:cubicBezTo>
                <a:cubicBezTo>
                  <a:pt x="552750" y="726642"/>
                  <a:pt x="609848" y="695488"/>
                  <a:pt x="530941" y="748092"/>
                </a:cubicBezTo>
                <a:cubicBezTo>
                  <a:pt x="518746" y="756222"/>
                  <a:pt x="504722" y="761201"/>
                  <a:pt x="491612" y="767756"/>
                </a:cubicBezTo>
                <a:cubicBezTo>
                  <a:pt x="481780" y="777588"/>
                  <a:pt x="471165" y="786696"/>
                  <a:pt x="462116" y="797253"/>
                </a:cubicBezTo>
                <a:cubicBezTo>
                  <a:pt x="446144" y="815887"/>
                  <a:pt x="401752" y="880061"/>
                  <a:pt x="393290" y="895575"/>
                </a:cubicBezTo>
                <a:cubicBezTo>
                  <a:pt x="384838" y="911070"/>
                  <a:pt x="382196" y="929308"/>
                  <a:pt x="373625" y="944737"/>
                </a:cubicBezTo>
                <a:cubicBezTo>
                  <a:pt x="365667" y="959062"/>
                  <a:pt x="353654" y="970731"/>
                  <a:pt x="344129" y="984066"/>
                </a:cubicBezTo>
                <a:cubicBezTo>
                  <a:pt x="337261" y="993682"/>
                  <a:pt x="331019" y="1003731"/>
                  <a:pt x="324464" y="1013563"/>
                </a:cubicBezTo>
                <a:cubicBezTo>
                  <a:pt x="287378" y="1161910"/>
                  <a:pt x="346381" y="937982"/>
                  <a:pt x="294967" y="1092221"/>
                </a:cubicBezTo>
                <a:cubicBezTo>
                  <a:pt x="289682" y="1108075"/>
                  <a:pt x="291342" y="1125866"/>
                  <a:pt x="285135" y="1141382"/>
                </a:cubicBezTo>
                <a:cubicBezTo>
                  <a:pt x="278038" y="1159126"/>
                  <a:pt x="262914" y="1172872"/>
                  <a:pt x="255638" y="1190543"/>
                </a:cubicBezTo>
                <a:cubicBezTo>
                  <a:pt x="234671" y="1241462"/>
                  <a:pt x="200014" y="1360943"/>
                  <a:pt x="186812" y="1416685"/>
                </a:cubicBezTo>
                <a:cubicBezTo>
                  <a:pt x="165921" y="1504894"/>
                  <a:pt x="144035" y="1592969"/>
                  <a:pt x="127819" y="1682156"/>
                </a:cubicBezTo>
                <a:cubicBezTo>
                  <a:pt x="94494" y="1865437"/>
                  <a:pt x="53199" y="2086002"/>
                  <a:pt x="39329" y="2252427"/>
                </a:cubicBezTo>
                <a:cubicBezTo>
                  <a:pt x="25864" y="2413989"/>
                  <a:pt x="38370" y="2331959"/>
                  <a:pt x="0" y="2498233"/>
                </a:cubicBezTo>
                <a:cubicBezTo>
                  <a:pt x="3277" y="2626053"/>
                  <a:pt x="4618" y="2753937"/>
                  <a:pt x="9832" y="2881692"/>
                </a:cubicBezTo>
                <a:cubicBezTo>
                  <a:pt x="24882" y="3250421"/>
                  <a:pt x="19664" y="2599643"/>
                  <a:pt x="19664" y="313733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DA823E-2B31-CDC0-EB60-1412ED1940FA}"/>
              </a:ext>
            </a:extLst>
          </p:cNvPr>
          <p:cNvCxnSpPr>
            <a:stCxn id="9" idx="37"/>
          </p:cNvCxnSpPr>
          <p:nvPr/>
        </p:nvCxnSpPr>
        <p:spPr>
          <a:xfrm flipV="1">
            <a:off x="3696929" y="4984955"/>
            <a:ext cx="422787" cy="4129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EA88008-2255-EDF7-43BF-54FEBE4FBAA8}"/>
              </a:ext>
            </a:extLst>
          </p:cNvPr>
          <p:cNvCxnSpPr/>
          <p:nvPr/>
        </p:nvCxnSpPr>
        <p:spPr>
          <a:xfrm flipH="1" flipV="1">
            <a:off x="3234813" y="4984955"/>
            <a:ext cx="442452" cy="41295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地图&#10;&#10;AI 生成的内容可能不正确。">
            <a:extLst>
              <a:ext uri="{FF2B5EF4-FFF2-40B4-BE49-F238E27FC236}">
                <a16:creationId xmlns:a16="http://schemas.microsoft.com/office/drawing/2014/main" id="{DB469730-E908-AD99-8225-A8356C38F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06" y="3986480"/>
            <a:ext cx="67788" cy="29628"/>
          </a:xfrm>
        </p:spPr>
      </p:pic>
      <p:pic>
        <p:nvPicPr>
          <p:cNvPr id="7" name="图片 6" descr="地图&#10;&#10;AI 生成的内容可能不正确。">
            <a:extLst>
              <a:ext uri="{FF2B5EF4-FFF2-40B4-BE49-F238E27FC236}">
                <a16:creationId xmlns:a16="http://schemas.microsoft.com/office/drawing/2014/main" id="{539E1280-CD7B-A0FD-3973-B2535CEE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542"/>
            <a:ext cx="12186762" cy="5326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31F6FD-4713-2836-4399-77C0975309B5}"/>
              </a:ext>
            </a:extLst>
          </p:cNvPr>
          <p:cNvSpPr txBox="1"/>
          <p:nvPr/>
        </p:nvSpPr>
        <p:spPr>
          <a:xfrm>
            <a:off x="1179871" y="462116"/>
            <a:ext cx="587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具体位置：辽宁省大连市甘井子区小平岛</a:t>
            </a:r>
          </a:p>
        </p:txBody>
      </p:sp>
    </p:spTree>
    <p:extLst>
      <p:ext uri="{BB962C8B-B14F-4D97-AF65-F5344CB8AC3E}">
        <p14:creationId xmlns:p14="http://schemas.microsoft.com/office/powerpoint/2010/main" val="11139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上有字&#10;&#10;AI 生成的内容可能不正确。">
            <a:extLst>
              <a:ext uri="{FF2B5EF4-FFF2-40B4-BE49-F238E27FC236}">
                <a16:creationId xmlns:a16="http://schemas.microsoft.com/office/drawing/2014/main" id="{C3B07A84-3ACC-CE6F-FB91-E57D82F0D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388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CB5013-013A-B673-FCD0-8CFB05A2C4C9}"/>
              </a:ext>
            </a:extLst>
          </p:cNvPr>
          <p:cNvSpPr txBox="1"/>
          <p:nvPr/>
        </p:nvSpPr>
        <p:spPr>
          <a:xfrm>
            <a:off x="576943" y="653143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项目规划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AED326-4EDA-BB06-985E-30994DAFB0C5}"/>
              </a:ext>
            </a:extLst>
          </p:cNvPr>
          <p:cNvSpPr txBox="1"/>
          <p:nvPr/>
        </p:nvSpPr>
        <p:spPr>
          <a:xfrm>
            <a:off x="576943" y="5673213"/>
            <a:ext cx="1123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保留用地干什么我还没想好，有想法的可以告诉我</a:t>
            </a:r>
            <a:endParaRPr lang="en-US" altLang="zh-CN" dirty="0"/>
          </a:p>
          <a:p>
            <a:r>
              <a:rPr lang="zh-CN" altLang="en-US" dirty="0"/>
              <a:t>根据设计者天际线</a:t>
            </a:r>
            <a:r>
              <a:rPr lang="en-US" altLang="zh-CN" dirty="0"/>
              <a:t>+</a:t>
            </a:r>
            <a:r>
              <a:rPr lang="zh-CN" altLang="en-US" dirty="0"/>
              <a:t>冰汽时代</a:t>
            </a:r>
            <a:r>
              <a:rPr lang="en-US" altLang="zh-CN" dirty="0"/>
              <a:t>+</a:t>
            </a:r>
            <a:r>
              <a:rPr lang="zh-CN" altLang="en-US" dirty="0"/>
              <a:t>工人与资源的游戏经验得出的最优解，主要是三条环线以及呈扇形排布的各分区，以大会堂及服务中心（由于是小规模理想化社区，可采用全体民主制）为核心，无需考虑能源传输问题。</a:t>
            </a:r>
          </a:p>
        </p:txBody>
      </p:sp>
    </p:spTree>
    <p:extLst>
      <p:ext uri="{BB962C8B-B14F-4D97-AF65-F5344CB8AC3E}">
        <p14:creationId xmlns:p14="http://schemas.microsoft.com/office/powerpoint/2010/main" val="267073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6B0D8-EF7E-3F11-0A63-D29E5A0A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人均能耗计算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4E74350E-8C9E-7DE3-B90B-3ECE74635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9" y="1362749"/>
            <a:ext cx="7441944" cy="4529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95A8B4-B708-12F0-7980-0A001B48576A}"/>
              </a:ext>
            </a:extLst>
          </p:cNvPr>
          <p:cNvSpPr txBox="1"/>
          <p:nvPr/>
        </p:nvSpPr>
        <p:spPr>
          <a:xfrm>
            <a:off x="924232" y="6027174"/>
            <a:ext cx="86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这里我请梁学长帮我计算了一下，在宜居条件下可以继续调整人口，可待讨论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89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51564-5AC3-B559-11D1-9021CA89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能源利用分布</a:t>
            </a:r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DDFF10BD-8869-17BD-FD7C-1EAD313BF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5071"/>
            <a:ext cx="7358831" cy="4227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B3E10-6D37-A530-4D3E-8561B9E4942E}"/>
              </a:ext>
            </a:extLst>
          </p:cNvPr>
          <p:cNvSpPr txBox="1"/>
          <p:nvPr/>
        </p:nvSpPr>
        <p:spPr>
          <a:xfrm>
            <a:off x="838200" y="5830529"/>
            <a:ext cx="966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同样求助了梁学长，有懂行的可以帮我补充</a:t>
            </a:r>
          </a:p>
        </p:txBody>
      </p:sp>
    </p:spTree>
    <p:extLst>
      <p:ext uri="{BB962C8B-B14F-4D97-AF65-F5344CB8AC3E}">
        <p14:creationId xmlns:p14="http://schemas.microsoft.com/office/powerpoint/2010/main" val="223166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A1BC3-3219-B948-0880-1CC69BCB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SMR</a:t>
            </a:r>
            <a:r>
              <a:rPr lang="zh-CN" altLang="en-US" dirty="0"/>
              <a:t>废热的利用</a:t>
            </a:r>
          </a:p>
        </p:txBody>
      </p:sp>
      <p:pic>
        <p:nvPicPr>
          <p:cNvPr id="5" name="图片 4" descr="图示, 示意图&#10;&#10;AI 生成的内容可能不正确。">
            <a:extLst>
              <a:ext uri="{FF2B5EF4-FFF2-40B4-BE49-F238E27FC236}">
                <a16:creationId xmlns:a16="http://schemas.microsoft.com/office/drawing/2014/main" id="{C00267F3-03BD-4909-70EB-2511797DA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1349829"/>
            <a:ext cx="4012222" cy="2416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4C5035-E263-1D2C-4183-A9780E819616}"/>
              </a:ext>
            </a:extLst>
          </p:cNvPr>
          <p:cNvSpPr txBox="1"/>
          <p:nvPr/>
        </p:nvSpPr>
        <p:spPr>
          <a:xfrm>
            <a:off x="555522" y="3766457"/>
            <a:ext cx="45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MED</a:t>
            </a:r>
            <a:r>
              <a:rPr lang="zh-CN" altLang="en-US" dirty="0"/>
              <a:t>复合海水淡化技术，提供足够的淡水</a:t>
            </a:r>
          </a:p>
        </p:txBody>
      </p:sp>
      <p:pic>
        <p:nvPicPr>
          <p:cNvPr id="9" name="图片 8" descr="图示, 示意图&#10;&#10;AI 生成的内容可能不正确。">
            <a:extLst>
              <a:ext uri="{FF2B5EF4-FFF2-40B4-BE49-F238E27FC236}">
                <a16:creationId xmlns:a16="http://schemas.microsoft.com/office/drawing/2014/main" id="{9941D1B5-551D-4F0A-4A8A-881015372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03" y="1349829"/>
            <a:ext cx="3417309" cy="20006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751F90-E5F0-107E-6624-33030CC9DDEF}"/>
              </a:ext>
            </a:extLst>
          </p:cNvPr>
          <p:cNvSpPr txBox="1"/>
          <p:nvPr/>
        </p:nvSpPr>
        <p:spPr>
          <a:xfrm>
            <a:off x="5759972" y="3581791"/>
            <a:ext cx="452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北方的冬季集中供暖</a:t>
            </a:r>
          </a:p>
        </p:txBody>
      </p:sp>
      <p:pic>
        <p:nvPicPr>
          <p:cNvPr id="12" name="图片 11" descr="图示&#10;&#10;AI 生成的内容可能不正确。">
            <a:extLst>
              <a:ext uri="{FF2B5EF4-FFF2-40B4-BE49-F238E27FC236}">
                <a16:creationId xmlns:a16="http://schemas.microsoft.com/office/drawing/2014/main" id="{8A63E2FB-A3BD-5DED-A4FD-6A9586D17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81" y="1155197"/>
            <a:ext cx="3014719" cy="34568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26FA98-7911-1D44-54D8-71D89CEEE6A6}"/>
              </a:ext>
            </a:extLst>
          </p:cNvPr>
          <p:cNvSpPr txBox="1"/>
          <p:nvPr/>
        </p:nvSpPr>
        <p:spPr>
          <a:xfrm>
            <a:off x="9576619" y="4612075"/>
            <a:ext cx="301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垂直农场农业供热</a:t>
            </a:r>
          </a:p>
        </p:txBody>
      </p:sp>
    </p:spTree>
    <p:extLst>
      <p:ext uri="{BB962C8B-B14F-4D97-AF65-F5344CB8AC3E}">
        <p14:creationId xmlns:p14="http://schemas.microsoft.com/office/powerpoint/2010/main" val="38599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8ACE9-C509-7802-69BA-61360972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获取海洋资源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743BF7-DC35-7AA6-F46C-2253B5C73948}"/>
              </a:ext>
            </a:extLst>
          </p:cNvPr>
          <p:cNvSpPr txBox="1"/>
          <p:nvPr/>
        </p:nvSpPr>
        <p:spPr>
          <a:xfrm>
            <a:off x="838200" y="1602658"/>
            <a:ext cx="1025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大连市：北温带季风气候区、寒暖流交汇地带，重要渔场</a:t>
            </a:r>
            <a:endParaRPr lang="en-US" altLang="zh-CN" dirty="0"/>
          </a:p>
          <a:p>
            <a:r>
              <a:rPr lang="zh-CN" altLang="en-US" dirty="0"/>
              <a:t>技术条件：陆基循环水养殖系统（</a:t>
            </a:r>
            <a:r>
              <a:rPr lang="en-US" altLang="zh-CN" dirty="0"/>
              <a:t>RAS</a:t>
            </a:r>
            <a:r>
              <a:rPr lang="zh-CN" altLang="en-US" dirty="0"/>
              <a:t>）（可运用核废热供热以养殖温水鱼类）、近岸网箱养殖、贝藻类散养</a:t>
            </a:r>
            <a:endParaRPr lang="en-US" altLang="zh-CN" dirty="0"/>
          </a:p>
          <a:p>
            <a:r>
              <a:rPr lang="zh-CN" altLang="en-US" dirty="0"/>
              <a:t>可以用较小体积成本满足人体的蛋白质及微量元素需求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EE32E1-6EA7-448C-AE49-83D7B2EE70E0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居民的高层次需求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ABF65D-0288-241F-22DD-D6C617DF58B2}"/>
              </a:ext>
            </a:extLst>
          </p:cNvPr>
          <p:cNvSpPr txBox="1"/>
          <p:nvPr/>
        </p:nvSpPr>
        <p:spPr>
          <a:xfrm>
            <a:off x="838200" y="4055014"/>
            <a:ext cx="10252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小平岛附近风景宜人，依山傍水，旅游业发达（在平行世界，该地区被划为高等级低密度住宅区，可见其位置优越性），南北两侧的预留地可以发展为公园或微型林业用地，供居民娱乐及满足对前文明的思乡情结</a:t>
            </a:r>
            <a:endParaRPr lang="en-US" altLang="zh-CN" dirty="0"/>
          </a:p>
          <a:p>
            <a:r>
              <a:rPr lang="zh-CN" altLang="en-US" dirty="0"/>
              <a:t>该规划整体呈现圆形，并以圆形的大会堂为中心，体现了民主平等原则；多条中轴线对称设计与圆形相配合满足人类本能审美需求，富有文艺内涵艺术气息；依傍港口使交通较为便利，并可以考虑与远在青岛的另外两个小组进行远期贸易外交往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项目名称我还没想好，打算起一个高级一点的，用</a:t>
            </a:r>
            <a:r>
              <a:rPr lang="en-US" altLang="zh-CN" dirty="0"/>
              <a:t>3-6</a:t>
            </a:r>
            <a:r>
              <a:rPr lang="zh-CN" altLang="en-US" dirty="0"/>
              <a:t>字宏大诗意的语言高度概括项目精神内核。</a:t>
            </a:r>
          </a:p>
        </p:txBody>
      </p:sp>
    </p:spTree>
    <p:extLst>
      <p:ext uri="{BB962C8B-B14F-4D97-AF65-F5344CB8AC3E}">
        <p14:creationId xmlns:p14="http://schemas.microsoft.com/office/powerpoint/2010/main" val="356615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446</Words>
  <Application>Microsoft Office PowerPoint</Application>
  <PresentationFormat>宽屏</PresentationFormat>
  <Paragraphs>26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百万立方选址建议</vt:lpstr>
      <vt:lpstr>PowerPoint 演示文稿</vt:lpstr>
      <vt:lpstr>PowerPoint 演示文稿</vt:lpstr>
      <vt:lpstr>PowerPoint 演示文稿</vt:lpstr>
      <vt:lpstr>人均能耗计算</vt:lpstr>
      <vt:lpstr>能源利用分布</vt:lpstr>
      <vt:lpstr>关于SMR废热的利用</vt:lpstr>
      <vt:lpstr>获取海洋资源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3121685424@qq.com</dc:creator>
  <cp:lastModifiedBy>3121685424@qq.com</cp:lastModifiedBy>
  <cp:revision>1</cp:revision>
  <dcterms:created xsi:type="dcterms:W3CDTF">2025-09-21T13:09:21Z</dcterms:created>
  <dcterms:modified xsi:type="dcterms:W3CDTF">2025-09-21T13:47:52Z</dcterms:modified>
</cp:coreProperties>
</file>